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75" r:id="rId10"/>
    <p:sldId id="274" r:id="rId11"/>
    <p:sldId id="265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81" autoAdjust="0"/>
  </p:normalViewPr>
  <p:slideViewPr>
    <p:cSldViewPr snapToGrid="0" snapToObjects="1">
      <p:cViewPr varScale="1">
        <p:scale>
          <a:sx n="104" d="100"/>
          <a:sy n="104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marzo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marzo 5,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8315" y="1692944"/>
            <a:ext cx="7045159" cy="15240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r"/>
            <a:r>
              <a:rPr lang="es-ES" sz="7200" dirty="0" smtClean="0"/>
              <a:t>WHAT IS A SIGN?</a:t>
            </a:r>
            <a:br>
              <a:rPr lang="es-ES" sz="7200" dirty="0" smtClean="0"/>
            </a:br>
            <a:r>
              <a:rPr lang="es-ES" sz="4000" i="1" dirty="0" err="1" smtClean="0"/>
              <a:t>semeÎon</a:t>
            </a:r>
            <a:endParaRPr lang="es-ES" sz="7200" i="1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Captura de pantalla 2014-02-26 a la(s) 12.32.26 a.m.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3" b="13907"/>
          <a:stretch/>
        </p:blipFill>
        <p:spPr>
          <a:xfrm>
            <a:off x="1874991" y="898625"/>
            <a:ext cx="5768469" cy="3894900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59302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Captura de pantalla 2014-02-26 a la(s) 12.32.08 a.m.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5" b="3076"/>
          <a:stretch/>
        </p:blipFill>
        <p:spPr>
          <a:xfrm>
            <a:off x="1831519" y="323505"/>
            <a:ext cx="5982347" cy="5185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7150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2386" y="272796"/>
            <a:ext cx="7543800" cy="1609344"/>
          </a:xfrm>
        </p:spPr>
        <p:txBody>
          <a:bodyPr/>
          <a:lstStyle/>
          <a:p>
            <a:pPr algn="ctr"/>
            <a:r>
              <a:rPr lang="es-ES" dirty="0" err="1" smtClean="0"/>
              <a:t>Concepts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2386" y="1466088"/>
            <a:ext cx="75438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err="1" smtClean="0"/>
              <a:t>Feelings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feelings</a:t>
            </a:r>
            <a:r>
              <a:rPr lang="es-ES" dirty="0" smtClean="0"/>
              <a:t> are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, </a:t>
            </a:r>
            <a:r>
              <a:rPr lang="en-US" dirty="0" smtClean="0"/>
              <a:t>without any reason. Is a concept </a:t>
            </a:r>
            <a:r>
              <a:rPr lang="en-US" dirty="0"/>
              <a:t>that is perceived but is not aware of its </a:t>
            </a:r>
            <a:r>
              <a:rPr lang="en-US" dirty="0" smtClean="0"/>
              <a:t>presence It’s is in the </a:t>
            </a:r>
            <a:r>
              <a:rPr lang="en-US" dirty="0"/>
              <a:t>mind but without reference to any compulsion or </a:t>
            </a:r>
            <a:r>
              <a:rPr lang="en-US" dirty="0" smtClean="0"/>
              <a:t>reason.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i.chzbgr.com/maxW500/4240038144/hCF5D2229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81250">
            <a:off x="4469147" y="2920060"/>
            <a:ext cx="2359876" cy="357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97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1022" y="1219887"/>
            <a:ext cx="7543800" cy="4050792"/>
          </a:xfrm>
        </p:spPr>
        <p:txBody>
          <a:bodyPr/>
          <a:lstStyle/>
          <a:p>
            <a:pPr marL="0" indent="0">
              <a:buNone/>
            </a:pPr>
            <a:r>
              <a:rPr lang="es-ES" dirty="0" err="1"/>
              <a:t>Thinking</a:t>
            </a:r>
            <a:endParaRPr lang="es-ES" dirty="0"/>
          </a:p>
          <a:p>
            <a:pPr marL="0" indent="0">
              <a:buNone/>
            </a:pP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sense</a:t>
            </a:r>
            <a:r>
              <a:rPr lang="es-ES" dirty="0"/>
              <a:t> of </a:t>
            </a:r>
            <a:r>
              <a:rPr lang="es-ES" dirty="0" err="1"/>
              <a:t>learning</a:t>
            </a:r>
            <a:r>
              <a:rPr lang="es-ES" dirty="0"/>
              <a:t>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learning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means</a:t>
            </a:r>
            <a:r>
              <a:rPr lang="es-ES" dirty="0"/>
              <a:t> </a:t>
            </a:r>
            <a:r>
              <a:rPr lang="en-US" dirty="0"/>
              <a:t>by which we pass from</a:t>
            </a:r>
          </a:p>
          <a:p>
            <a:pPr marL="0" indent="0">
              <a:buNone/>
            </a:pPr>
            <a:r>
              <a:rPr lang="en-US" dirty="0"/>
              <a:t>ignorance to knowledge.</a:t>
            </a:r>
          </a:p>
          <a:p>
            <a:endParaRPr lang="es-ES" dirty="0"/>
          </a:p>
        </p:txBody>
      </p:sp>
      <p:pic>
        <p:nvPicPr>
          <p:cNvPr id="4" name="Picture 2" descr="http://art.ngfiles.com/images/99/gamenovice19_homer-thin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750" y="2868162"/>
            <a:ext cx="3899072" cy="24025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467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kinds</a:t>
            </a:r>
            <a:r>
              <a:rPr lang="es-ES" dirty="0"/>
              <a:t> of </a:t>
            </a:r>
            <a:r>
              <a:rPr lang="es-ES" dirty="0" err="1" smtClean="0"/>
              <a:t>signs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Likenesses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icons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kinds</a:t>
            </a:r>
            <a:r>
              <a:rPr lang="es-ES" dirty="0" smtClean="0"/>
              <a:t> of </a:t>
            </a:r>
            <a:r>
              <a:rPr lang="es-ES" dirty="0" err="1" smtClean="0"/>
              <a:t>sign</a:t>
            </a:r>
            <a:r>
              <a:rPr lang="es-ES" dirty="0" smtClean="0"/>
              <a:t> </a:t>
            </a:r>
            <a:r>
              <a:rPr lang="en-US" dirty="0" smtClean="0"/>
              <a:t>serve </a:t>
            </a:r>
            <a:r>
              <a:rPr lang="en-US" dirty="0"/>
              <a:t>to convey ideas of the things they represent simply by imitating </a:t>
            </a:r>
            <a:r>
              <a:rPr lang="en-US" dirty="0" smtClean="0"/>
              <a:t>them.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encrypted-tbn2.gstatic.com/images?q=tbn:ANd9GcTLpXen2Zw0pjGnul6MuP-J48-PbVEhAM7aj_SXoqzuPwYzhr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558" y="3970993"/>
            <a:ext cx="4717802" cy="103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38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817" y="1129735"/>
            <a:ext cx="7543800" cy="4050792"/>
          </a:xfrm>
        </p:spPr>
        <p:txBody>
          <a:bodyPr/>
          <a:lstStyle/>
          <a:p>
            <a:pPr marL="0" indent="0">
              <a:buNone/>
            </a:pPr>
            <a:r>
              <a:rPr lang="es-ES" dirty="0" err="1"/>
              <a:t>Indications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índices</a:t>
            </a:r>
          </a:p>
          <a:p>
            <a:pPr marL="0" indent="0">
              <a:buNone/>
            </a:pPr>
            <a:r>
              <a:rPr lang="es-ES" dirty="0" err="1"/>
              <a:t>Here</a:t>
            </a:r>
            <a:r>
              <a:rPr lang="es-ES" dirty="0"/>
              <a:t>  </a:t>
            </a:r>
            <a:r>
              <a:rPr lang="es-ES" dirty="0" err="1"/>
              <a:t>they</a:t>
            </a:r>
            <a:r>
              <a:rPr lang="es-ES" dirty="0"/>
              <a:t> </a:t>
            </a:r>
            <a:r>
              <a:rPr lang="en-US" dirty="0"/>
              <a:t>show something about things, on account of their being physically connected with them.</a:t>
            </a:r>
          </a:p>
          <a:p>
            <a:pPr marL="0" indent="0">
              <a:buNone/>
            </a:pPr>
            <a:endParaRPr lang="en-US" dirty="0"/>
          </a:p>
          <a:p>
            <a:endParaRPr lang="es-ES" dirty="0"/>
          </a:p>
        </p:txBody>
      </p:sp>
      <p:pic>
        <p:nvPicPr>
          <p:cNvPr id="4102" name="Picture 6" descr="https://www.wineaustralia.com/en/Production%20and%20Exporting/Register%20of%20Protected%20GIs%20and%20Other%20Terms/~/media/0000Industry%20Site/Images/Winefacts/Domestic%20Market%20Intelligence/Imports_504%20prod.ashx?h=327&amp;w=5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536" y="2799946"/>
            <a:ext cx="36004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46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2728" y="601701"/>
            <a:ext cx="7543800" cy="4050792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Symbols </a:t>
            </a:r>
            <a:r>
              <a:rPr lang="es-ES" dirty="0" err="1"/>
              <a:t>or</a:t>
            </a:r>
            <a:r>
              <a:rPr lang="es-ES" dirty="0"/>
              <a:t> general </a:t>
            </a:r>
            <a:r>
              <a:rPr lang="es-ES" dirty="0" err="1"/>
              <a:t>signs</a:t>
            </a:r>
            <a:endParaRPr lang="es-ES" dirty="0"/>
          </a:p>
          <a:p>
            <a:pPr marL="0" indent="0">
              <a:buNone/>
            </a:pP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kinds</a:t>
            </a:r>
            <a:r>
              <a:rPr lang="es-ES" dirty="0"/>
              <a:t> of </a:t>
            </a:r>
            <a:r>
              <a:rPr lang="es-ES" dirty="0" err="1"/>
              <a:t>sign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become</a:t>
            </a:r>
            <a:r>
              <a:rPr lang="es-ES" dirty="0"/>
              <a:t> </a:t>
            </a:r>
            <a:r>
              <a:rPr lang="es-ES" dirty="0" err="1"/>
              <a:t>associated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meanings</a:t>
            </a:r>
            <a:r>
              <a:rPr lang="es-ES" dirty="0"/>
              <a:t> </a:t>
            </a:r>
            <a:r>
              <a:rPr lang="es-ES" dirty="0" err="1"/>
              <a:t>whit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usage</a:t>
            </a:r>
            <a:r>
              <a:rPr lang="es-ES" dirty="0"/>
              <a:t>.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conventional</a:t>
            </a:r>
            <a:r>
              <a:rPr lang="es-ES" dirty="0"/>
              <a:t> </a:t>
            </a:r>
            <a:r>
              <a:rPr lang="es-ES" dirty="0" err="1"/>
              <a:t>sign</a:t>
            </a:r>
            <a:r>
              <a:rPr lang="es-ES" dirty="0"/>
              <a:t> and </a:t>
            </a:r>
            <a:r>
              <a:rPr lang="en-US" dirty="0"/>
              <a:t>denotes a kind of thing. The symbol-parts of them are called concepts, the new symbol it’s do it for things that involve concepts. </a:t>
            </a:r>
            <a:endParaRPr lang="es-ES" dirty="0"/>
          </a:p>
          <a:p>
            <a:endParaRPr lang="es-ES" dirty="0"/>
          </a:p>
        </p:txBody>
      </p:sp>
      <p:pic>
        <p:nvPicPr>
          <p:cNvPr id="5122" name="Picture 2" descr="http://us.123rf.com/400wm/400/400/ilyaka1972/ilyaka19721203/ilyaka1972120300007/12799256-head-icons-with-idea-symbols-vector-illustr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55" y="2021530"/>
            <a:ext cx="2965361" cy="483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3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s-ES" b="1" cap="none" dirty="0" smtClean="0">
                <a:ln/>
                <a:solidFill>
                  <a:schemeClr val="accent3"/>
                </a:solidFill>
              </a:rPr>
              <a:t>SAUSSURE</a:t>
            </a:r>
            <a:endParaRPr lang="es-ES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440365"/>
            <a:ext cx="7772400" cy="859588"/>
          </a:xfrm>
        </p:spPr>
        <p:txBody>
          <a:bodyPr/>
          <a:lstStyle/>
          <a:p>
            <a:r>
              <a:rPr lang="es-ES" dirty="0" smtClean="0"/>
              <a:t>Ferdinand De Saussure </a:t>
            </a:r>
            <a:r>
              <a:rPr lang="es-ES" dirty="0" err="1" smtClean="0"/>
              <a:t>considers</a:t>
            </a:r>
            <a:r>
              <a:rPr lang="es-ES" dirty="0" smtClean="0"/>
              <a:t> </a:t>
            </a:r>
            <a:r>
              <a:rPr lang="es-ES" i="1" dirty="0" err="1" smtClean="0"/>
              <a:t>language</a:t>
            </a:r>
            <a:r>
              <a:rPr lang="es-ES" dirty="0" smtClean="0"/>
              <a:t> as a </a:t>
            </a:r>
            <a:r>
              <a:rPr lang="es-ES" dirty="0" err="1" smtClean="0"/>
              <a:t>multitude</a:t>
            </a:r>
            <a:r>
              <a:rPr lang="es-ES" dirty="0" smtClean="0"/>
              <a:t> of </a:t>
            </a:r>
            <a:r>
              <a:rPr lang="es-ES" dirty="0" err="1" smtClean="0"/>
              <a:t>signs</a:t>
            </a:r>
            <a:r>
              <a:rPr lang="es-ES" dirty="0" smtClean="0"/>
              <a:t> in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a </a:t>
            </a:r>
            <a:r>
              <a:rPr lang="es-ES" dirty="0" err="1" smtClean="0"/>
              <a:t>relation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b="1" i="1" dirty="0" err="1" smtClean="0"/>
              <a:t>dyadic</a:t>
            </a:r>
            <a:r>
              <a:rPr lang="es-ES" dirty="0"/>
              <a:t>: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4892842" y="2582899"/>
            <a:ext cx="3970421" cy="1354217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" indent="0" algn="ctr">
              <a:buNone/>
            </a:pPr>
            <a:r>
              <a:rPr lang="es-ES" sz="2400" i="1" u="sng" dirty="0" smtClean="0">
                <a:solidFill>
                  <a:srgbClr val="FFFFFF"/>
                </a:solidFill>
              </a:rPr>
              <a:t>Signified</a:t>
            </a:r>
            <a:endParaRPr lang="es-ES" sz="2400" i="1" u="sng" dirty="0">
              <a:solidFill>
                <a:srgbClr val="FFFFFF"/>
              </a:solidFill>
            </a:endParaRPr>
          </a:p>
          <a:p>
            <a:pPr marL="68580" algn="ctr"/>
            <a:r>
              <a:rPr lang="es-ES" sz="2000" dirty="0" err="1" smtClean="0">
                <a:solidFill>
                  <a:srgbClr val="FFFFFF"/>
                </a:solidFill>
              </a:rPr>
              <a:t>Main</a:t>
            </a:r>
            <a:r>
              <a:rPr lang="es-ES" sz="2000" dirty="0" smtClean="0">
                <a:solidFill>
                  <a:srgbClr val="FFFFFF"/>
                </a:solidFill>
              </a:rPr>
              <a:t> </a:t>
            </a:r>
            <a:r>
              <a:rPr lang="es-ES" sz="2000" dirty="0" err="1" smtClean="0">
                <a:solidFill>
                  <a:srgbClr val="FFFFFF"/>
                </a:solidFill>
              </a:rPr>
              <a:t>characteristics</a:t>
            </a:r>
            <a:endParaRPr lang="es-ES" sz="2000" dirty="0" smtClean="0">
              <a:solidFill>
                <a:srgbClr val="FFFFFF"/>
              </a:solidFill>
            </a:endParaRPr>
          </a:p>
          <a:p>
            <a:pPr marL="68580" algn="ctr"/>
            <a:r>
              <a:rPr lang="es-ES" sz="2000" dirty="0" err="1" smtClean="0">
                <a:solidFill>
                  <a:srgbClr val="FFFFFF"/>
                </a:solidFill>
              </a:rPr>
              <a:t>The</a:t>
            </a:r>
            <a:r>
              <a:rPr lang="es-ES" sz="2000" dirty="0" smtClean="0">
                <a:solidFill>
                  <a:srgbClr val="FFFFFF"/>
                </a:solidFill>
              </a:rPr>
              <a:t> concept</a:t>
            </a:r>
            <a:endParaRPr lang="es-ES" sz="2000" dirty="0">
              <a:solidFill>
                <a:srgbClr val="FFFFFF"/>
              </a:solidFill>
            </a:endParaRPr>
          </a:p>
          <a:p>
            <a:endParaRPr lang="es-ES" dirty="0" smtClean="0"/>
          </a:p>
        </p:txBody>
      </p:sp>
      <p:sp>
        <p:nvSpPr>
          <p:cNvPr id="5" name="Rectángulo 4"/>
          <p:cNvSpPr/>
          <p:nvPr/>
        </p:nvSpPr>
        <p:spPr>
          <a:xfrm>
            <a:off x="307472" y="2459789"/>
            <a:ext cx="3943686" cy="160043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8580" algn="ctr"/>
            <a:r>
              <a:rPr lang="es-ES" sz="2000" u="sng" dirty="0" smtClean="0">
                <a:solidFill>
                  <a:schemeClr val="tx1"/>
                </a:solidFill>
              </a:rPr>
              <a:t>S</a:t>
            </a:r>
            <a:r>
              <a:rPr lang="es-ES" sz="2000" i="1" u="sng" dirty="0" smtClean="0">
                <a:solidFill>
                  <a:schemeClr val="tx1"/>
                </a:solidFill>
              </a:rPr>
              <a:t>ignifier (te)</a:t>
            </a:r>
            <a:endParaRPr lang="es-ES" sz="2000" u="sng" dirty="0">
              <a:solidFill>
                <a:schemeClr val="tx1"/>
              </a:solidFill>
            </a:endParaRPr>
          </a:p>
          <a:p>
            <a:pPr marL="68580" algn="ctr"/>
            <a:r>
              <a:rPr lang="es-ES" sz="2000" dirty="0" err="1">
                <a:solidFill>
                  <a:schemeClr val="tx1"/>
                </a:solidFill>
              </a:rPr>
              <a:t>P</a:t>
            </a:r>
            <a:r>
              <a:rPr lang="es-ES" sz="2000" dirty="0" err="1" smtClean="0">
                <a:solidFill>
                  <a:schemeClr val="tx1"/>
                </a:solidFill>
              </a:rPr>
              <a:t>honic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sound</a:t>
            </a:r>
            <a:endParaRPr lang="es-ES" sz="2000" dirty="0" smtClean="0">
              <a:solidFill>
                <a:schemeClr val="tx1"/>
              </a:solidFill>
            </a:endParaRPr>
          </a:p>
          <a:p>
            <a:pPr marL="68580" algn="ctr"/>
            <a:r>
              <a:rPr lang="es-ES" sz="2000" dirty="0" smtClean="0">
                <a:solidFill>
                  <a:schemeClr val="tx1"/>
                </a:solidFill>
              </a:rPr>
              <a:t>Sensorial </a:t>
            </a:r>
            <a:r>
              <a:rPr lang="es-ES" sz="2000" dirty="0" err="1" smtClean="0">
                <a:solidFill>
                  <a:schemeClr val="tx1"/>
                </a:solidFill>
              </a:rPr>
              <a:t>representation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</a:p>
          <a:p>
            <a:pPr marL="68580" algn="ctr"/>
            <a:r>
              <a:rPr lang="es-ES" sz="2000" dirty="0" err="1" smtClean="0">
                <a:solidFill>
                  <a:schemeClr val="tx1"/>
                </a:solidFill>
              </a:rPr>
              <a:t>Acoustic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 err="1" smtClean="0">
                <a:solidFill>
                  <a:schemeClr val="tx1"/>
                </a:solidFill>
              </a:rPr>
              <a:t>image</a:t>
            </a:r>
            <a:endParaRPr lang="es-ES" sz="2000" dirty="0"/>
          </a:p>
          <a:p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401051" y="4334041"/>
            <a:ext cx="8337883" cy="90794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 err="1"/>
              <a:t>Linguistic</a:t>
            </a:r>
            <a:r>
              <a:rPr lang="es-ES" dirty="0"/>
              <a:t> </a:t>
            </a:r>
            <a:r>
              <a:rPr lang="es-ES" dirty="0" err="1"/>
              <a:t>sign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a </a:t>
            </a:r>
            <a:r>
              <a:rPr lang="es-ES" dirty="0" err="1"/>
              <a:t>vinculation</a:t>
            </a:r>
            <a:r>
              <a:rPr lang="es-ES" dirty="0"/>
              <a:t> </a:t>
            </a:r>
            <a:r>
              <a:rPr lang="es-ES" dirty="0" err="1"/>
              <a:t>activity</a:t>
            </a:r>
            <a:r>
              <a:rPr lang="es-ES" dirty="0"/>
              <a:t> of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aspects</a:t>
            </a:r>
            <a:r>
              <a:rPr lang="es-ES" dirty="0"/>
              <a:t> in a </a:t>
            </a:r>
            <a:r>
              <a:rPr lang="es-ES" dirty="0" err="1"/>
              <a:t>same</a:t>
            </a:r>
            <a:r>
              <a:rPr lang="es-ES" dirty="0"/>
              <a:t> </a:t>
            </a:r>
            <a:r>
              <a:rPr lang="es-ES" dirty="0" err="1"/>
              <a:t>phenomenon</a:t>
            </a:r>
            <a:r>
              <a:rPr lang="es-ES" dirty="0"/>
              <a:t>.</a:t>
            </a:r>
          </a:p>
          <a:p>
            <a:pPr algn="ctr"/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reason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sz="2400" i="1" dirty="0" err="1"/>
              <a:t>conventional</a:t>
            </a:r>
            <a:r>
              <a:rPr lang="es-ES" sz="2400" dirty="0"/>
              <a:t> </a:t>
            </a:r>
            <a:r>
              <a:rPr lang="es-ES" dirty="0"/>
              <a:t>and </a:t>
            </a:r>
            <a:r>
              <a:rPr lang="es-ES" sz="2400" i="1" dirty="0" err="1" smtClean="0"/>
              <a:t>arbitrary</a:t>
            </a:r>
            <a:r>
              <a:rPr lang="es-ES" sz="2400" dirty="0" smtClean="0"/>
              <a:t>.</a:t>
            </a:r>
          </a:p>
          <a:p>
            <a:endParaRPr lang="en-US" sz="1100" dirty="0"/>
          </a:p>
        </p:txBody>
      </p:sp>
      <p:cxnSp>
        <p:nvCxnSpPr>
          <p:cNvPr id="8" name="Conector angular 7"/>
          <p:cNvCxnSpPr>
            <a:stCxn id="5" idx="3"/>
            <a:endCxn id="6" idx="0"/>
          </p:cNvCxnSpPr>
          <p:nvPr/>
        </p:nvCxnSpPr>
        <p:spPr>
          <a:xfrm>
            <a:off x="4251158" y="3260008"/>
            <a:ext cx="318835" cy="107403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angular 9"/>
          <p:cNvCxnSpPr>
            <a:stCxn id="4" idx="1"/>
            <a:endCxn id="6" idx="0"/>
          </p:cNvCxnSpPr>
          <p:nvPr/>
        </p:nvCxnSpPr>
        <p:spPr>
          <a:xfrm rot="10800000" flipV="1">
            <a:off x="4569994" y="3260007"/>
            <a:ext cx="322849" cy="107403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7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dirty="0" err="1" smtClean="0"/>
              <a:t>Saussure’s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err="1" smtClean="0"/>
              <a:t>Dicotomy</a:t>
            </a:r>
            <a:r>
              <a:rPr lang="es-ES" dirty="0" smtClean="0"/>
              <a:t> </a:t>
            </a:r>
            <a:r>
              <a:rPr lang="es-ES" dirty="0" err="1" smtClean="0"/>
              <a:t>clasification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ES" dirty="0" err="1" smtClean="0"/>
              <a:t>Language</a:t>
            </a:r>
            <a:r>
              <a:rPr lang="es-ES" dirty="0" smtClean="0"/>
              <a:t> / </a:t>
            </a:r>
            <a:r>
              <a:rPr lang="es-ES" dirty="0" err="1" smtClean="0"/>
              <a:t>Speech</a:t>
            </a:r>
            <a:endParaRPr lang="es-ES" dirty="0" smtClean="0"/>
          </a:p>
          <a:p>
            <a:pPr algn="ctr"/>
            <a:r>
              <a:rPr lang="es-ES" dirty="0" smtClean="0"/>
              <a:t>Signifier / </a:t>
            </a:r>
            <a:r>
              <a:rPr lang="es-ES" dirty="0" err="1" smtClean="0"/>
              <a:t>signified</a:t>
            </a:r>
            <a:endParaRPr lang="es-ES" dirty="0" smtClean="0"/>
          </a:p>
          <a:p>
            <a:pPr algn="ctr"/>
            <a:r>
              <a:rPr lang="es-ES" dirty="0" err="1" smtClean="0"/>
              <a:t>Aribitrary</a:t>
            </a:r>
            <a:r>
              <a:rPr lang="es-ES" dirty="0" smtClean="0"/>
              <a:t> (</a:t>
            </a:r>
            <a:r>
              <a:rPr lang="es-ES" dirty="0" err="1" smtClean="0"/>
              <a:t>unmotivated</a:t>
            </a:r>
            <a:r>
              <a:rPr lang="es-ES" dirty="0" smtClean="0"/>
              <a:t>) / </a:t>
            </a:r>
            <a:r>
              <a:rPr lang="es-ES" dirty="0" err="1" smtClean="0"/>
              <a:t>rational</a:t>
            </a:r>
            <a:r>
              <a:rPr lang="es-ES" dirty="0" smtClean="0"/>
              <a:t> (</a:t>
            </a:r>
            <a:r>
              <a:rPr lang="es-ES" dirty="0" err="1" smtClean="0"/>
              <a:t>motivated</a:t>
            </a:r>
            <a:r>
              <a:rPr lang="es-ES" dirty="0" smtClean="0"/>
              <a:t>)</a:t>
            </a:r>
          </a:p>
          <a:p>
            <a:pPr algn="ctr"/>
            <a:r>
              <a:rPr lang="es-ES" dirty="0" err="1" smtClean="0"/>
              <a:t>Syntagm</a:t>
            </a:r>
            <a:r>
              <a:rPr lang="es-ES" dirty="0" smtClean="0"/>
              <a:t> / </a:t>
            </a:r>
            <a:r>
              <a:rPr lang="es-ES" dirty="0" err="1" smtClean="0"/>
              <a:t>Paradigm</a:t>
            </a:r>
            <a:endParaRPr lang="es-ES" dirty="0" smtClean="0"/>
          </a:p>
          <a:p>
            <a:pPr algn="ctr"/>
            <a:r>
              <a:rPr lang="es-ES" dirty="0" err="1" smtClean="0"/>
              <a:t>Sychrony</a:t>
            </a:r>
            <a:r>
              <a:rPr lang="es-ES" dirty="0" smtClean="0"/>
              <a:t> /</a:t>
            </a:r>
            <a:r>
              <a:rPr lang="es-ES" dirty="0" err="1" smtClean="0"/>
              <a:t>Dyachrony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Imagen 3" descr="saussure-sig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523" y="3728625"/>
            <a:ext cx="3191225" cy="191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4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PIERCE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Charles S. </a:t>
            </a:r>
            <a:r>
              <a:rPr lang="es-ES" sz="2400" dirty="0" err="1" smtClean="0"/>
              <a:t>Peirce</a:t>
            </a:r>
            <a:r>
              <a:rPr lang="es-ES" sz="2400" dirty="0" smtClean="0"/>
              <a:t> </a:t>
            </a:r>
            <a:r>
              <a:rPr lang="es-ES" sz="2400" dirty="0" err="1"/>
              <a:t>considers</a:t>
            </a:r>
            <a:r>
              <a:rPr lang="es-ES" sz="2400" dirty="0"/>
              <a:t> </a:t>
            </a:r>
            <a:r>
              <a:rPr lang="es-ES" sz="2400" dirty="0" err="1" smtClean="0"/>
              <a:t>the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reality</a:t>
            </a:r>
            <a:r>
              <a:rPr lang="es-ES" sz="2400" i="1" dirty="0" smtClean="0"/>
              <a:t> </a:t>
            </a:r>
            <a:r>
              <a:rPr lang="es-ES" sz="2400" dirty="0" smtClean="0"/>
              <a:t>as a </a:t>
            </a:r>
            <a:r>
              <a:rPr lang="es-ES" sz="2400" b="1" i="1" dirty="0" err="1" smtClean="0"/>
              <a:t>triadic</a:t>
            </a:r>
            <a:r>
              <a:rPr lang="es-ES" sz="2400" dirty="0" smtClean="0"/>
              <a:t>:</a:t>
            </a:r>
            <a:endParaRPr lang="en-US" sz="2400" dirty="0"/>
          </a:p>
          <a:p>
            <a:pPr marL="1082675" indent="-360363">
              <a:buFont typeface="+mj-lt"/>
              <a:buAutoNum type="alphaUcPeriod"/>
            </a:pPr>
            <a:r>
              <a:rPr lang="es-ES" sz="2400" i="1" dirty="0" smtClean="0"/>
              <a:t>FIRSTNESS</a:t>
            </a:r>
            <a:r>
              <a:rPr lang="es-ES" sz="2400" dirty="0" smtClean="0"/>
              <a:t>: </a:t>
            </a:r>
          </a:p>
          <a:p>
            <a:pPr marL="722312" indent="0">
              <a:buNone/>
            </a:pPr>
            <a:r>
              <a:rPr lang="es-ES" sz="2400" dirty="0" err="1"/>
              <a:t>T</a:t>
            </a:r>
            <a:r>
              <a:rPr lang="es-ES" sz="2400" dirty="0" err="1" smtClean="0"/>
              <a:t>he</a:t>
            </a:r>
            <a:r>
              <a:rPr lang="es-ES" sz="2400" dirty="0" smtClean="0"/>
              <a:t> real, </a:t>
            </a:r>
            <a:r>
              <a:rPr lang="es-ES" sz="2400" dirty="0" err="1" smtClean="0"/>
              <a:t>being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imagin</a:t>
            </a:r>
            <a:r>
              <a:rPr lang="es-ES" sz="2400" dirty="0" smtClean="0"/>
              <a:t> </a:t>
            </a:r>
            <a:r>
              <a:rPr lang="es-ES" sz="2400" dirty="0" err="1" smtClean="0"/>
              <a:t>thing</a:t>
            </a:r>
            <a:r>
              <a:rPr lang="es-ES" sz="2400" dirty="0" smtClean="0"/>
              <a:t>. </a:t>
            </a:r>
          </a:p>
          <a:p>
            <a:pPr marL="722312" indent="0">
              <a:buNone/>
            </a:pP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just</a:t>
            </a:r>
            <a:r>
              <a:rPr lang="es-ES" sz="2400" dirty="0" smtClean="0"/>
              <a:t> a </a:t>
            </a:r>
            <a:r>
              <a:rPr lang="es-ES" sz="2400" dirty="0" err="1" smtClean="0"/>
              <a:t>posibility</a:t>
            </a:r>
            <a:endParaRPr lang="es-ES" sz="2400" dirty="0" smtClean="0"/>
          </a:p>
          <a:p>
            <a:pPr marL="722312" indent="0">
              <a:buNone/>
            </a:pPr>
            <a:r>
              <a:rPr lang="es-ES" sz="2400" dirty="0" err="1" smtClean="0"/>
              <a:t>Abstract</a:t>
            </a:r>
            <a:r>
              <a:rPr lang="es-ES" sz="2400" dirty="0" smtClean="0"/>
              <a:t> </a:t>
            </a:r>
          </a:p>
          <a:p>
            <a:pPr marL="722312" indent="0">
              <a:buNone/>
            </a:pPr>
            <a:r>
              <a:rPr lang="es-ES" sz="2400" dirty="0" err="1" smtClean="0"/>
              <a:t>Without</a:t>
            </a:r>
            <a:r>
              <a:rPr lang="es-ES" sz="2400" dirty="0" smtClean="0"/>
              <a:t> </a:t>
            </a:r>
            <a:r>
              <a:rPr lang="es-ES" sz="2400" dirty="0" err="1" smtClean="0"/>
              <a:t>specification</a:t>
            </a:r>
            <a:r>
              <a:rPr lang="es-ES" sz="2400" dirty="0" smtClean="0"/>
              <a:t>, </a:t>
            </a:r>
            <a:r>
              <a:rPr lang="es-ES" sz="2400" dirty="0" err="1" smtClean="0"/>
              <a:t>reference</a:t>
            </a:r>
            <a:r>
              <a:rPr lang="es-ES" sz="2400" dirty="0" smtClean="0"/>
              <a:t> </a:t>
            </a:r>
            <a:r>
              <a:rPr lang="es-ES" sz="2400" dirty="0" err="1" smtClean="0"/>
              <a:t>or</a:t>
            </a:r>
            <a:r>
              <a:rPr lang="es-ES" sz="2400" dirty="0" smtClean="0"/>
              <a:t> </a:t>
            </a:r>
            <a:r>
              <a:rPr lang="es-ES" sz="2400" dirty="0" err="1" smtClean="0"/>
              <a:t>relations</a:t>
            </a:r>
            <a:r>
              <a:rPr lang="es-ES" sz="2400" dirty="0" smtClean="0"/>
              <a:t>. (</a:t>
            </a:r>
            <a:r>
              <a:rPr lang="es-ES" sz="2400" dirty="0" err="1" smtClean="0"/>
              <a:t>indefinied</a:t>
            </a:r>
            <a:r>
              <a:rPr lang="es-ES" sz="2400" dirty="0" smtClean="0"/>
              <a:t>)</a:t>
            </a:r>
            <a:endParaRPr lang="es-ES" sz="2400" dirty="0"/>
          </a:p>
          <a:p>
            <a:pPr marL="722312" indent="0">
              <a:buNone/>
            </a:pPr>
            <a:endParaRPr lang="es-ES" sz="2400" dirty="0"/>
          </a:p>
          <a:p>
            <a:pPr marL="722312" indent="0">
              <a:buNone/>
            </a:pPr>
            <a:r>
              <a:rPr lang="es-ES" sz="2400" i="1" dirty="0" smtClean="0"/>
              <a:t>“</a:t>
            </a:r>
            <a:r>
              <a:rPr lang="es-ES" sz="2400" i="1" dirty="0" err="1"/>
              <a:t>W</a:t>
            </a:r>
            <a:r>
              <a:rPr lang="es-ES" sz="2400" i="1" dirty="0" err="1" smtClean="0"/>
              <a:t>hat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there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is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such</a:t>
            </a:r>
            <a:r>
              <a:rPr lang="es-ES" sz="2400" i="1" dirty="0" smtClean="0"/>
              <a:t> as </a:t>
            </a:r>
            <a:r>
              <a:rPr lang="es-ES" sz="2400" i="1" dirty="0" err="1" smtClean="0"/>
              <a:t>it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is</a:t>
            </a:r>
            <a:r>
              <a:rPr lang="es-ES" sz="2400" i="1" dirty="0" smtClean="0"/>
              <a:t>”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14730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94105"/>
            <a:ext cx="7772400" cy="5039896"/>
          </a:xfrm>
        </p:spPr>
        <p:txBody>
          <a:bodyPr>
            <a:normAutofit/>
          </a:bodyPr>
          <a:lstStyle/>
          <a:p>
            <a:pPr marL="525780" indent="-457200">
              <a:buAutoNum type="alphaUcPeriod" startAt="2"/>
            </a:pPr>
            <a:r>
              <a:rPr lang="es-ES" sz="2800" i="1" dirty="0" smtClean="0"/>
              <a:t>SECONDNESS</a:t>
            </a:r>
            <a:r>
              <a:rPr lang="es-ES" sz="2800" dirty="0" smtClean="0"/>
              <a:t>:  </a:t>
            </a:r>
          </a:p>
          <a:p>
            <a:pPr marL="68580" indent="0">
              <a:buNone/>
            </a:pP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" indent="0">
              <a:buNone/>
            </a:pP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“WHAT THERE IS SUCH AS IT IS, IN RELATION TO SOMETHING ELSE,BUT WITHOUT RELATION TO ANY THIRD.”</a:t>
            </a:r>
          </a:p>
          <a:p>
            <a:pPr marL="68580" indent="0">
              <a:buNone/>
            </a:pP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sz="2800" dirty="0" err="1" smtClean="0"/>
              <a:t>Effect</a:t>
            </a:r>
            <a:endParaRPr lang="es-ES" sz="2800" dirty="0" smtClean="0"/>
          </a:p>
          <a:p>
            <a:r>
              <a:rPr lang="es-ES" sz="2800" dirty="0" err="1" smtClean="0"/>
              <a:t>Being</a:t>
            </a:r>
            <a:r>
              <a:rPr lang="es-ES" sz="2800" dirty="0" smtClean="0"/>
              <a:t> </a:t>
            </a:r>
            <a:r>
              <a:rPr lang="es-ES" sz="2800" dirty="0" err="1" smtClean="0"/>
              <a:t>phenomenon</a:t>
            </a:r>
            <a:endParaRPr lang="es-ES" sz="2800" dirty="0" smtClean="0"/>
          </a:p>
          <a:p>
            <a:r>
              <a:rPr lang="es-ES" sz="2800" dirty="0" err="1" smtClean="0"/>
              <a:t>Relation</a:t>
            </a:r>
            <a:r>
              <a:rPr lang="es-ES" sz="2800" dirty="0" smtClean="0"/>
              <a:t>, </a:t>
            </a:r>
            <a:r>
              <a:rPr lang="es-ES" sz="2800" dirty="0" err="1" smtClean="0"/>
              <a:t>experiences</a:t>
            </a:r>
            <a:endParaRPr lang="es-ES" sz="2800" dirty="0" smtClean="0"/>
          </a:p>
          <a:p>
            <a:pPr marL="68580" indent="0">
              <a:buNone/>
            </a:pPr>
            <a:endParaRPr lang="es-ES" sz="2800" dirty="0"/>
          </a:p>
          <a:p>
            <a:pPr marL="68580" indent="0">
              <a:buNone/>
            </a:pPr>
            <a:r>
              <a:rPr lang="es-ES" sz="2800" dirty="0" err="1" smtClean="0"/>
              <a:t>It</a:t>
            </a:r>
            <a:r>
              <a:rPr lang="es-ES" sz="2800" dirty="0" smtClean="0"/>
              <a:t> </a:t>
            </a:r>
            <a:r>
              <a:rPr lang="es-ES" sz="2800" dirty="0" err="1" smtClean="0"/>
              <a:t>is</a:t>
            </a:r>
            <a:r>
              <a:rPr lang="es-ES" sz="2800" dirty="0" smtClean="0"/>
              <a:t> </a:t>
            </a:r>
            <a:r>
              <a:rPr lang="es-ES" sz="2800" dirty="0" err="1" smtClean="0"/>
              <a:t>What</a:t>
            </a:r>
            <a:r>
              <a:rPr lang="es-ES" sz="2800" dirty="0" smtClean="0"/>
              <a:t> </a:t>
            </a:r>
            <a:r>
              <a:rPr lang="es-ES" sz="2800" dirty="0" err="1" smtClean="0"/>
              <a:t>happends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be at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moment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06174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387684"/>
            <a:ext cx="7772400" cy="4946317"/>
          </a:xfrm>
        </p:spPr>
        <p:txBody>
          <a:bodyPr>
            <a:normAutofit lnSpcReduction="10000"/>
          </a:bodyPr>
          <a:lstStyle/>
          <a:p>
            <a:pPr marL="525780" indent="-457200">
              <a:buAutoNum type="alphaUcPeriod" startAt="3"/>
            </a:pPr>
            <a:r>
              <a:rPr lang="es-ES" sz="3200" dirty="0" smtClean="0">
                <a:solidFill>
                  <a:srgbClr val="B7E776"/>
                </a:solidFill>
              </a:rPr>
              <a:t>THIRDNESS: </a:t>
            </a:r>
            <a:endParaRPr lang="es-ES" sz="3200" dirty="0" smtClean="0"/>
          </a:p>
          <a:p>
            <a:pPr marL="68580" indent="0">
              <a:buNone/>
            </a:pPr>
            <a:r>
              <a:rPr lang="es-ES" sz="2800" dirty="0" err="1" smtClean="0">
                <a:solidFill>
                  <a:srgbClr val="FFFFFF"/>
                </a:solidFill>
              </a:rPr>
              <a:t>It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is</a:t>
            </a:r>
            <a:r>
              <a:rPr lang="es-ES" sz="2800" dirty="0">
                <a:solidFill>
                  <a:srgbClr val="FFFFFF"/>
                </a:solidFill>
              </a:rPr>
              <a:t> “</a:t>
            </a:r>
            <a:r>
              <a:rPr lang="es-ES" sz="2800" dirty="0" err="1">
                <a:solidFill>
                  <a:srgbClr val="FFFFFF"/>
                </a:solidFill>
              </a:rPr>
              <a:t>what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there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is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it</a:t>
            </a:r>
            <a:r>
              <a:rPr lang="es-ES" sz="2800" dirty="0">
                <a:solidFill>
                  <a:srgbClr val="FFFFFF"/>
                </a:solidFill>
              </a:rPr>
              <a:t>, </a:t>
            </a:r>
            <a:r>
              <a:rPr lang="es-ES" sz="2800" dirty="0" err="1">
                <a:solidFill>
                  <a:srgbClr val="FFFFFF"/>
                </a:solidFill>
              </a:rPr>
              <a:t>insofar</a:t>
            </a:r>
            <a:r>
              <a:rPr lang="es-ES" sz="2800" dirty="0">
                <a:solidFill>
                  <a:srgbClr val="FFFFFF"/>
                </a:solidFill>
              </a:rPr>
              <a:t> as </a:t>
            </a:r>
            <a:r>
              <a:rPr lang="es-ES" sz="2800" dirty="0" err="1">
                <a:solidFill>
                  <a:srgbClr val="FFFFFF"/>
                </a:solidFill>
              </a:rPr>
              <a:t>it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is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capable</a:t>
            </a:r>
            <a:r>
              <a:rPr lang="es-ES" sz="2800" dirty="0">
                <a:solidFill>
                  <a:srgbClr val="FFFFFF"/>
                </a:solidFill>
              </a:rPr>
              <a:t> of </a:t>
            </a:r>
            <a:r>
              <a:rPr lang="es-ES" sz="2800" dirty="0" err="1">
                <a:solidFill>
                  <a:srgbClr val="FFFFFF"/>
                </a:solidFill>
              </a:rPr>
              <a:t>bringing</a:t>
            </a:r>
            <a:r>
              <a:rPr lang="es-ES" sz="2800" dirty="0">
                <a:solidFill>
                  <a:srgbClr val="FFFFFF"/>
                </a:solidFill>
              </a:rPr>
              <a:t> a </a:t>
            </a:r>
            <a:r>
              <a:rPr lang="es-ES" sz="2800" dirty="0" err="1">
                <a:solidFill>
                  <a:srgbClr val="FFFFFF"/>
                </a:solidFill>
              </a:rPr>
              <a:t>second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entity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into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relation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with</a:t>
            </a:r>
            <a:r>
              <a:rPr lang="es-ES" sz="2800" dirty="0">
                <a:solidFill>
                  <a:srgbClr val="FFFFFF"/>
                </a:solidFill>
              </a:rPr>
              <a:t> a </a:t>
            </a:r>
            <a:r>
              <a:rPr lang="es-ES" sz="2800" dirty="0" err="1">
                <a:solidFill>
                  <a:srgbClr val="FFFFFF"/>
                </a:solidFill>
              </a:rPr>
              <a:t>first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one</a:t>
            </a:r>
            <a:r>
              <a:rPr lang="es-ES" sz="2800" dirty="0">
                <a:solidFill>
                  <a:srgbClr val="FFFFFF"/>
                </a:solidFill>
              </a:rPr>
              <a:t> and </a:t>
            </a:r>
            <a:r>
              <a:rPr lang="es-ES" sz="2800" dirty="0" err="1">
                <a:solidFill>
                  <a:srgbClr val="FFFFFF"/>
                </a:solidFill>
              </a:rPr>
              <a:t>it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into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relation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with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each</a:t>
            </a:r>
            <a:r>
              <a:rPr lang="es-ES" sz="2800" dirty="0">
                <a:solidFill>
                  <a:srgbClr val="FFFFFF"/>
                </a:solidFill>
              </a:rPr>
              <a:t> of </a:t>
            </a:r>
            <a:r>
              <a:rPr lang="es-ES" sz="2800" dirty="0" err="1">
                <a:solidFill>
                  <a:srgbClr val="FFFFFF"/>
                </a:solidFill>
              </a:rPr>
              <a:t>them</a:t>
            </a:r>
            <a:r>
              <a:rPr lang="es-ES" sz="2800" dirty="0">
                <a:solidFill>
                  <a:srgbClr val="FFFFFF"/>
                </a:solidFill>
              </a:rPr>
              <a:t>.</a:t>
            </a:r>
            <a:r>
              <a:rPr lang="es-ES" sz="2800" dirty="0" smtClean="0">
                <a:solidFill>
                  <a:srgbClr val="FFFFFF"/>
                </a:solidFill>
              </a:rPr>
              <a:t>”</a:t>
            </a:r>
          </a:p>
          <a:p>
            <a:pPr marL="68580" indent="0">
              <a:buNone/>
            </a:pPr>
            <a:endParaRPr lang="es-ES" sz="2800" dirty="0" smtClean="0">
              <a:solidFill>
                <a:srgbClr val="FFFFFF"/>
              </a:solidFill>
            </a:endParaRPr>
          </a:p>
          <a:p>
            <a:r>
              <a:rPr lang="es-ES" sz="2800" dirty="0" err="1" smtClean="0">
                <a:solidFill>
                  <a:srgbClr val="FFFFFF"/>
                </a:solidFill>
              </a:rPr>
              <a:t>It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is</a:t>
            </a:r>
            <a:r>
              <a:rPr lang="es-ES" sz="2800" dirty="0" smtClean="0">
                <a:solidFill>
                  <a:srgbClr val="FFFFFF"/>
                </a:solidFill>
              </a:rPr>
              <a:t> a </a:t>
            </a:r>
            <a:r>
              <a:rPr lang="es-ES" sz="2800" dirty="0" err="1" smtClean="0">
                <a:solidFill>
                  <a:srgbClr val="FFFFFF"/>
                </a:solidFill>
              </a:rPr>
              <a:t>product</a:t>
            </a:r>
            <a:r>
              <a:rPr lang="es-ES" sz="2800" dirty="0" smtClean="0">
                <a:solidFill>
                  <a:srgbClr val="FFFFFF"/>
                </a:solidFill>
              </a:rPr>
              <a:t> in </a:t>
            </a:r>
            <a:r>
              <a:rPr lang="es-ES" sz="2800" dirty="0" err="1" smtClean="0">
                <a:solidFill>
                  <a:srgbClr val="FFFFFF"/>
                </a:solidFill>
              </a:rPr>
              <a:t>process</a:t>
            </a:r>
            <a:r>
              <a:rPr lang="es-ES" sz="2800" dirty="0" smtClean="0">
                <a:solidFill>
                  <a:srgbClr val="FFFFFF"/>
                </a:solidFill>
              </a:rPr>
              <a:t> of </a:t>
            </a:r>
            <a:r>
              <a:rPr lang="es-ES" sz="2800" dirty="0" err="1" smtClean="0">
                <a:solidFill>
                  <a:srgbClr val="FFFFFF"/>
                </a:solidFill>
              </a:rPr>
              <a:t>its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becoming</a:t>
            </a:r>
            <a:endParaRPr lang="es-ES" sz="2800" dirty="0" smtClean="0">
              <a:solidFill>
                <a:srgbClr val="FFFFFF"/>
              </a:solidFill>
            </a:endParaRPr>
          </a:p>
          <a:p>
            <a:r>
              <a:rPr lang="es-ES" sz="2800" dirty="0" err="1" smtClean="0">
                <a:solidFill>
                  <a:srgbClr val="FFFFFF"/>
                </a:solidFill>
              </a:rPr>
              <a:t>Potentiality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or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</a:rPr>
              <a:t>necessity</a:t>
            </a:r>
            <a:r>
              <a:rPr lang="es-ES" sz="2800" dirty="0" smtClean="0">
                <a:solidFill>
                  <a:srgbClr val="FFFFFF"/>
                </a:solidFill>
              </a:rPr>
              <a:t> 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 </a:t>
            </a:r>
            <a:r>
              <a:rPr lang="es-ES" sz="2800" i="1" dirty="0" err="1" smtClean="0">
                <a:solidFill>
                  <a:srgbClr val="FFFFFF"/>
                </a:solidFill>
                <a:sym typeface="Wingdings"/>
              </a:rPr>
              <a:t>What</a:t>
            </a:r>
            <a:r>
              <a:rPr lang="es-ES" sz="2800" i="1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i="1" dirty="0" err="1" smtClean="0">
                <a:solidFill>
                  <a:srgbClr val="FFFFFF"/>
                </a:solidFill>
                <a:sym typeface="Wingdings"/>
              </a:rPr>
              <a:t>would</a:t>
            </a:r>
            <a:r>
              <a:rPr lang="es-ES" sz="2800" i="1" dirty="0" smtClean="0">
                <a:solidFill>
                  <a:srgbClr val="FFFFFF"/>
                </a:solidFill>
                <a:sym typeface="Wingdings"/>
              </a:rPr>
              <a:t> be, </a:t>
            </a:r>
            <a:r>
              <a:rPr lang="es-ES" sz="2800" i="1" dirty="0" err="1" smtClean="0">
                <a:solidFill>
                  <a:srgbClr val="FFFFFF"/>
                </a:solidFill>
                <a:sym typeface="Wingdings"/>
              </a:rPr>
              <a:t>could</a:t>
            </a:r>
            <a:r>
              <a:rPr lang="es-ES" sz="2800" i="1" dirty="0" smtClean="0">
                <a:solidFill>
                  <a:srgbClr val="FFFFFF"/>
                </a:solidFill>
                <a:sym typeface="Wingdings"/>
              </a:rPr>
              <a:t> be, </a:t>
            </a:r>
            <a:r>
              <a:rPr lang="es-ES" sz="2800" i="1" dirty="0" err="1" smtClean="0">
                <a:solidFill>
                  <a:srgbClr val="FFFFFF"/>
                </a:solidFill>
                <a:sym typeface="Wingdings"/>
              </a:rPr>
              <a:t>or</a:t>
            </a:r>
            <a:r>
              <a:rPr lang="es-ES" sz="2800" i="1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i="1" dirty="0" err="1" smtClean="0">
                <a:solidFill>
                  <a:srgbClr val="FFFFFF"/>
                </a:solidFill>
                <a:sym typeface="Wingdings"/>
              </a:rPr>
              <a:t>should</a:t>
            </a:r>
            <a:r>
              <a:rPr lang="es-ES" sz="2800" i="1" dirty="0" smtClean="0">
                <a:solidFill>
                  <a:srgbClr val="FFFFFF"/>
                </a:solidFill>
                <a:sym typeface="Wingdings"/>
              </a:rPr>
              <a:t> be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.</a:t>
            </a:r>
          </a:p>
          <a:p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It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stablishes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hypothetic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condition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with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the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aim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that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something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happend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.</a:t>
            </a:r>
          </a:p>
          <a:p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laws</a:t>
            </a:r>
            <a:r>
              <a:rPr lang="es-ES" sz="2800" dirty="0">
                <a:solidFill>
                  <a:srgbClr val="FFFFFF"/>
                </a:solidFill>
                <a:sym typeface="Wingdings"/>
              </a:rPr>
              <a:t>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with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 a general </a:t>
            </a:r>
            <a:r>
              <a:rPr lang="es-ES" sz="2800" dirty="0" err="1" smtClean="0">
                <a:solidFill>
                  <a:srgbClr val="FFFFFF"/>
                </a:solidFill>
                <a:sym typeface="Wingdings"/>
              </a:rPr>
              <a:t>sense</a:t>
            </a:r>
            <a:r>
              <a:rPr lang="es-ES" sz="2800" dirty="0" smtClean="0">
                <a:solidFill>
                  <a:srgbClr val="FFFFFF"/>
                </a:solidFill>
                <a:sym typeface="Wingdings"/>
              </a:rPr>
              <a:t>.</a:t>
            </a:r>
            <a:endParaRPr lang="es-ES" sz="2800" dirty="0" smtClean="0">
              <a:solidFill>
                <a:srgbClr val="FFFFFF"/>
              </a:solidFill>
            </a:endParaRPr>
          </a:p>
          <a:p>
            <a:pPr marL="68580" indent="0">
              <a:buNone/>
            </a:pPr>
            <a:endParaRPr lang="es-E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5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34632" y="381585"/>
            <a:ext cx="3074737" cy="754730"/>
          </a:xfrm>
        </p:spPr>
        <p:txBody>
          <a:bodyPr/>
          <a:lstStyle/>
          <a:p>
            <a:pPr algn="ctr"/>
            <a:r>
              <a:rPr lang="es-ES" b="1" i="1" u="sng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TRIADIC</a:t>
            </a:r>
            <a:endParaRPr lang="es-ES" b="1" i="1" u="sng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875198" y="1814367"/>
            <a:ext cx="742361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7200" dirty="0" smtClean="0"/>
              <a:t>T</a:t>
            </a:r>
            <a:endParaRPr lang="es-ES" sz="7200" dirty="0"/>
          </a:p>
        </p:txBody>
      </p:sp>
      <p:sp>
        <p:nvSpPr>
          <p:cNvPr id="5" name="Rectángulo 4"/>
          <p:cNvSpPr/>
          <p:nvPr/>
        </p:nvSpPr>
        <p:spPr>
          <a:xfrm>
            <a:off x="4263278" y="1814367"/>
            <a:ext cx="607558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7200" dirty="0" smtClean="0"/>
              <a:t>S</a:t>
            </a:r>
            <a:endParaRPr lang="es-ES" sz="7200" dirty="0"/>
          </a:p>
        </p:txBody>
      </p:sp>
      <p:sp>
        <p:nvSpPr>
          <p:cNvPr id="6" name="Rectángulo 5"/>
          <p:cNvSpPr/>
          <p:nvPr/>
        </p:nvSpPr>
        <p:spPr>
          <a:xfrm>
            <a:off x="650634" y="1814367"/>
            <a:ext cx="617928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7200" dirty="0" smtClean="0"/>
              <a:t>F</a:t>
            </a:r>
            <a:endParaRPr lang="es-ES" sz="7200" dirty="0"/>
          </a:p>
        </p:txBody>
      </p:sp>
      <p:sp>
        <p:nvSpPr>
          <p:cNvPr id="7" name="Rectángulo 6"/>
          <p:cNvSpPr/>
          <p:nvPr/>
        </p:nvSpPr>
        <p:spPr>
          <a:xfrm>
            <a:off x="1579762" y="4514788"/>
            <a:ext cx="5974589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s-ES" sz="3600" i="1" u="sng" dirty="0" smtClean="0"/>
              <a:t>SEMIOTIC INTERDEPENDENCE</a:t>
            </a:r>
            <a:endParaRPr lang="es-ES" sz="3600" i="1" u="sng" dirty="0"/>
          </a:p>
        </p:txBody>
      </p:sp>
      <p:cxnSp>
        <p:nvCxnSpPr>
          <p:cNvPr id="11" name="Conector recto de flecha 10"/>
          <p:cNvCxnSpPr>
            <a:stCxn id="6" idx="3"/>
            <a:endCxn id="5" idx="1"/>
          </p:cNvCxnSpPr>
          <p:nvPr/>
        </p:nvCxnSpPr>
        <p:spPr>
          <a:xfrm>
            <a:off x="1268562" y="2414532"/>
            <a:ext cx="2994716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0"/>
          <p:cNvCxnSpPr/>
          <p:nvPr/>
        </p:nvCxnSpPr>
        <p:spPr>
          <a:xfrm>
            <a:off x="4859914" y="2400904"/>
            <a:ext cx="3015284" cy="1362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6" idx="2"/>
            <a:endCxn id="7" idx="0"/>
          </p:cNvCxnSpPr>
          <p:nvPr/>
        </p:nvCxnSpPr>
        <p:spPr>
          <a:xfrm>
            <a:off x="959598" y="3014696"/>
            <a:ext cx="3607459" cy="1500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>
            <a:stCxn id="4" idx="2"/>
            <a:endCxn id="7" idx="0"/>
          </p:cNvCxnSpPr>
          <p:nvPr/>
        </p:nvCxnSpPr>
        <p:spPr>
          <a:xfrm flipH="1">
            <a:off x="4567057" y="3014696"/>
            <a:ext cx="3679322" cy="1500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5" idx="2"/>
            <a:endCxn id="7" idx="0"/>
          </p:cNvCxnSpPr>
          <p:nvPr/>
        </p:nvCxnSpPr>
        <p:spPr>
          <a:xfrm>
            <a:off x="4567057" y="3014696"/>
            <a:ext cx="0" cy="15000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05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PEIRCE’ SIGN</a:t>
            </a:r>
            <a:endParaRPr lang="es-ES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56001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4800" i="1" dirty="0" smtClean="0"/>
              <a:t>“IT IS OFTEN TAKEN AS SOMETHING THAT STANDS FOR SOMETHING TO SOMEONE IN SOME RESPECT OR CAPACITY”</a:t>
            </a:r>
          </a:p>
          <a:p>
            <a:pPr marL="68580" indent="0">
              <a:buNone/>
            </a:pPr>
            <a:endParaRPr lang="es-ES" sz="3200" i="1" dirty="0"/>
          </a:p>
        </p:txBody>
      </p:sp>
    </p:spTree>
    <p:extLst>
      <p:ext uri="{BB962C8B-B14F-4D97-AF65-F5344CB8AC3E}">
        <p14:creationId xmlns:p14="http://schemas.microsoft.com/office/powerpoint/2010/main" val="409198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peirce1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" r="41"/>
          <a:stretch/>
        </p:blipFill>
        <p:spPr>
          <a:xfrm>
            <a:off x="551096" y="2055504"/>
            <a:ext cx="8190718" cy="3264351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</p:spPr>
        <p:txBody>
          <a:bodyPr/>
          <a:lstStyle/>
          <a:p>
            <a:pPr algn="ctr"/>
            <a:r>
              <a:rPr lang="es-ES" i="1" dirty="0"/>
              <a:t>SIGN COMPONENTS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330537" y="2824430"/>
            <a:ext cx="180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representamen</a:t>
            </a:r>
            <a:endParaRPr lang="en-US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29838" y="2729123"/>
            <a:ext cx="925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49494"/>
                </a:solidFill>
              </a:rPr>
              <a:t>signified</a:t>
            </a:r>
            <a:endParaRPr lang="en-US" dirty="0">
              <a:solidFill>
                <a:srgbClr val="949494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77533" y="2544457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49494"/>
                </a:solidFill>
              </a:rPr>
              <a:t>signifier</a:t>
            </a:r>
            <a:endParaRPr lang="en-US" dirty="0">
              <a:solidFill>
                <a:srgbClr val="949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95477"/>
      </p:ext>
    </p:extLst>
  </p:cSld>
  <p:clrMapOvr>
    <a:masterClrMapping/>
  </p:clrMapOvr>
</p:sld>
</file>

<file path=ppt/theme/theme1.xml><?xml version="1.0" encoding="utf-8"?>
<a:theme xmlns:a="http://schemas.openxmlformats.org/drawingml/2006/main" name="Pop urbano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urbano.thmx</Template>
  <TotalTime>207</TotalTime>
  <Words>443</Words>
  <Application>Microsoft Macintosh PowerPoint</Application>
  <PresentationFormat>Presentación en pantalla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Pop urbano</vt:lpstr>
      <vt:lpstr>WHAT IS A SIGN? semeÎon</vt:lpstr>
      <vt:lpstr>SAUSSURE</vt:lpstr>
      <vt:lpstr>Saussure’s  Dicotomy clasification</vt:lpstr>
      <vt:lpstr>PIERCE</vt:lpstr>
      <vt:lpstr>Presentación de PowerPoint</vt:lpstr>
      <vt:lpstr>Presentación de PowerPoint</vt:lpstr>
      <vt:lpstr>TRIADIC</vt:lpstr>
      <vt:lpstr>PEIRCE’ SIGN</vt:lpstr>
      <vt:lpstr>SIGN COMPONENTS</vt:lpstr>
      <vt:lpstr>Presentación de PowerPoint</vt:lpstr>
      <vt:lpstr>Presentación de PowerPoint</vt:lpstr>
      <vt:lpstr>Concepts </vt:lpstr>
      <vt:lpstr>Presentación de PowerPoint</vt:lpstr>
      <vt:lpstr>kinds of signs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SIGN?</dc:title>
  <dc:creator>flia flia</dc:creator>
  <cp:lastModifiedBy>flia flia</cp:lastModifiedBy>
  <cp:revision>20</cp:revision>
  <dcterms:created xsi:type="dcterms:W3CDTF">2014-02-26T02:34:00Z</dcterms:created>
  <dcterms:modified xsi:type="dcterms:W3CDTF">2014-03-05T05:24:23Z</dcterms:modified>
</cp:coreProperties>
</file>